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148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70" r:id="rId15"/>
    <p:sldId id="271" r:id="rId16"/>
    <p:sldId id="277" r:id="rId17"/>
    <p:sldId id="1483" r:id="rId18"/>
    <p:sldId id="273" r:id="rId19"/>
    <p:sldId id="1482" r:id="rId20"/>
    <p:sldId id="274" r:id="rId21"/>
    <p:sldId id="279" r:id="rId22"/>
    <p:sldId id="276" r:id="rId23"/>
    <p:sldId id="1468" r:id="rId24"/>
    <p:sldId id="1469" r:id="rId25"/>
    <p:sldId id="1471" r:id="rId26"/>
    <p:sldId id="1472" r:id="rId27"/>
    <p:sldId id="1476" r:id="rId28"/>
    <p:sldId id="1478" r:id="rId29"/>
    <p:sldId id="1465" r:id="rId30"/>
    <p:sldId id="1486" r:id="rId31"/>
    <p:sldId id="1166" r:id="rId32"/>
    <p:sldId id="1170" r:id="rId33"/>
    <p:sldId id="1364" r:id="rId34"/>
    <p:sldId id="1365" r:id="rId35"/>
    <p:sldId id="1373" r:id="rId36"/>
    <p:sldId id="1487" r:id="rId37"/>
    <p:sldId id="1447" r:id="rId38"/>
    <p:sldId id="1448" r:id="rId39"/>
    <p:sldId id="1450" r:id="rId40"/>
    <p:sldId id="1485" r:id="rId41"/>
    <p:sldId id="148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98" autoAdjust="0"/>
  </p:normalViewPr>
  <p:slideViewPr>
    <p:cSldViewPr snapToGrid="0">
      <p:cViewPr varScale="1">
        <p:scale>
          <a:sx n="83" d="100"/>
          <a:sy n="83" d="100"/>
        </p:scale>
        <p:origin x="12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7906F-4672-410F-94D4-A1D6D1938C97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2824E-6598-4A5A-BB0E-21393227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77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24E-6598-4A5A-BB0E-21393227A4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7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463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024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5050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24E-6598-4A5A-BB0E-21393227A4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71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24E-6598-4A5A-BB0E-21393227A4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93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/>
              <a:t>Transfer Images </a:t>
            </a:r>
            <a:r>
              <a:rPr lang="en-US" dirty="0"/>
              <a:t>to painting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873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2505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58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9642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345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24E-6598-4A5A-BB0E-21393227A4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26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24E-6598-4A5A-BB0E-21393227A4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5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446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1546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870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24E-6598-4A5A-BB0E-21393227A4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3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24E-6598-4A5A-BB0E-21393227A4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7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24E-6598-4A5A-BB0E-21393227A4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64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24E-6598-4A5A-BB0E-21393227A4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70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9062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4673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970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DDF8-BDED-4230-803B-64E5A6406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DF71C-02ED-42E5-82C9-B8F4F10EC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AC01-8675-410E-9054-676F882C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494EA-ED8C-4A5B-B4E4-716D1AE4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360B1-17BA-4E9E-97D9-CDB9E2AD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3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CE90-E8A5-436A-8B3F-D6934355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A5F1C-81CC-4D20-B7DB-6F9A3264D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383F-B745-45CF-B0EC-1EAAF48A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F53D2-0B01-4845-8011-870B00C7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A9A32-A2D8-4600-B404-C9DD39F7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36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47CE7-8D51-428F-8328-6DEE4AE1C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BA409-4081-42F3-A90F-EB4FE3178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1CE-3066-4540-AA78-119FBCAD7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C86A0-B00A-4A13-8D20-BC94ACDC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6EE5-3E3B-4CC1-A60A-66E120EC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5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518047"/>
          </a:xfrm>
          <a:prstGeom prst="rect">
            <a:avLst/>
          </a:prstGeom>
        </p:spPr>
        <p:txBody>
          <a:bodyPr lIns="71437" tIns="71437" rIns="71437" bIns="71437"/>
          <a:lstStyle>
            <a:lvl1pPr defTabSz="410749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2193727" y="1830586"/>
            <a:ext cx="7804547" cy="442019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08668" indent="-308668" defTabSz="410749">
              <a:spcBef>
                <a:spcPts val="2950"/>
              </a:spcBef>
              <a:buSzPct val="75000"/>
              <a:defRPr sz="2500">
                <a:latin typeface="+mn-lt"/>
                <a:ea typeface="+mn-ea"/>
                <a:cs typeface="+mn-cs"/>
                <a:sym typeface="Helvetica Light"/>
              </a:defRPr>
            </a:lvl1pPr>
            <a:lvl2pPr marL="530910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2pPr>
            <a:lvl3pPr marL="753151" indent="-308668" defTabSz="410749">
              <a:spcBef>
                <a:spcPts val="2950"/>
              </a:spcBef>
              <a:buSzPct val="75000"/>
              <a:defRPr sz="2500">
                <a:latin typeface="+mn-lt"/>
                <a:ea typeface="+mn-ea"/>
                <a:cs typeface="+mn-cs"/>
                <a:sym typeface="Helvetica Light"/>
              </a:defRPr>
            </a:lvl3pPr>
            <a:lvl4pPr marL="975392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4pPr>
            <a:lvl5pPr marL="1197633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5967907" y="6505277"/>
            <a:ext cx="247257" cy="25558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410749">
              <a:defRPr sz="12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0280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7854-DB08-42B9-92F7-4FAE36DC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90EB-6F4A-4D69-80EE-75020243E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1A1C2-801E-4299-954E-65FDFCA6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E27A9-10B6-4119-A712-F7E129A7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3AB0A-EB06-45A3-BB5B-A3B9C3D8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5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A0C7-49FF-4842-977A-2CB3214B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354DA-1EED-4681-A699-C23D2958A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F39E1-ACF7-485A-9C6A-DD7B12EB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16357-75E3-4494-A32B-380C95A99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23205-025C-4609-9D56-BA708DE2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0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9F114-AEF1-4BD8-815C-AC063899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42411-9916-40C4-88EA-B96428940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A4A5C-9FFE-472E-9E70-EDB49F62C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1B27D-771F-4804-B4A5-16C922C3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01D38-A86A-4D19-9576-AA1C30DC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2896E-A9A7-4549-90F3-8779E9A8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4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8442-EDF8-4D2A-906E-59E99977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098AB-BC4F-4FF9-9FBE-F1104923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7DA8A-44DD-4096-A135-DDA9ED1DC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E1067-F32E-4169-8342-AD18FD4D8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B5FF06-3DD2-48E0-A066-16D39C8D4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5EAFF-7589-4F71-AAD5-05F9D982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BD636-A82C-451B-897B-0D7C6621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060BA-DA59-4346-8640-94251A6F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46D3-5A00-44BF-B407-526F2045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1E47E-3EB8-4BA7-BB2F-650F6977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2CFD0-C2CE-4541-BFFE-BF5F37C3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3D6F2-B759-428C-91F0-5DD9C7EE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5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3AC99-2ABB-45B8-A181-DEFE7854C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F37A4-43F0-4D66-B1BE-A0F69FE9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D3B3B-7A3C-4789-85D0-1FF246F8E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3CF8-92AC-4502-BB43-499D3162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7C93-3D22-4EA7-8B1A-601A45501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ACCEA-99E4-400B-ADB1-75A278031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82A15-0EF7-4960-887A-7C2823C7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9C0C8-764F-44C8-82FF-C3828A6B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2FB1-5B33-4464-A019-FE3F4431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96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C2F3-77CC-4036-B76F-39E0DEAC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8E2989-1315-4190-AEEB-4BAA71C5E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DA02B-D51D-4A00-937E-601A222AB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6FA89-25A5-4F3F-9FD7-E7CE3846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98B35-A36E-4CE4-9ADA-42D17F2C0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EE87F-3366-4A64-9640-4AFF3262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67EA4-5013-43D9-BFF1-7B49CACAC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7F371-71A4-4D93-918F-75D687EC1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B918C-9269-47BC-BD17-F89F6C00F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FB5CF-F975-47F8-B260-62C3913F5A3D}" type="datetimeFigureOut">
              <a:rPr lang="en-US" smtClean="0"/>
              <a:t>2019-10-01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48273-5FBB-4FB6-BF90-28E33F94B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C7E93-5740-420F-BC6B-A1A9E90EB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2BE8E-8455-464A-9FF4-C1BEF8476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9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30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31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30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24.png"/><Relationship Id="rId3" Type="http://schemas.openxmlformats.org/officeDocument/2006/relationships/image" Target="../media/image21.png"/><Relationship Id="rId21" Type="http://schemas.openxmlformats.org/officeDocument/2006/relationships/image" Target="../media/image27.png"/><Relationship Id="rId7" Type="http://schemas.openxmlformats.org/officeDocument/2006/relationships/image" Target="../media/image34.png"/><Relationship Id="rId12" Type="http://schemas.openxmlformats.org/officeDocument/2006/relationships/image" Target="../media/image38.jp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37.jpg"/><Relationship Id="rId24" Type="http://schemas.openxmlformats.org/officeDocument/2006/relationships/image" Target="../media/image40.png"/><Relationship Id="rId5" Type="http://schemas.openxmlformats.org/officeDocument/2006/relationships/image" Target="../media/image32.jp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8.jpg"/><Relationship Id="rId19" Type="http://schemas.openxmlformats.org/officeDocument/2006/relationships/image" Target="../media/image25.png"/><Relationship Id="rId4" Type="http://schemas.openxmlformats.org/officeDocument/2006/relationships/image" Target="../media/image31.jpg"/><Relationship Id="rId9" Type="http://schemas.openxmlformats.org/officeDocument/2006/relationships/image" Target="../media/image36.png"/><Relationship Id="rId14" Type="http://schemas.openxmlformats.org/officeDocument/2006/relationships/image" Target="../media/image19.png"/><Relationship Id="rId22" Type="http://schemas.openxmlformats.org/officeDocument/2006/relationships/image" Target="../media/image1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1.jpe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1.jpe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jpeg"/><Relationship Id="rId9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4.png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3.png"/><Relationship Id="rId1" Type="http://schemas.openxmlformats.org/officeDocument/2006/relationships/tags" Target="../tags/tag1.xml"/><Relationship Id="rId6" Type="http://schemas.openxmlformats.org/officeDocument/2006/relationships/image" Target="../media/image63.png"/><Relationship Id="rId11" Type="http://schemas.openxmlformats.org/officeDocument/2006/relationships/image" Target="../media/image47.png"/><Relationship Id="rId5" Type="http://schemas.openxmlformats.org/officeDocument/2006/relationships/image" Target="../media/image44.jpeg"/><Relationship Id="rId15" Type="http://schemas.openxmlformats.org/officeDocument/2006/relationships/image" Target="../media/image52.png"/><Relationship Id="rId10" Type="http://schemas.openxmlformats.org/officeDocument/2006/relationships/image" Target="../media/image46.png"/><Relationship Id="rId4" Type="http://schemas.openxmlformats.org/officeDocument/2006/relationships/image" Target="../media/image43.jpeg"/><Relationship Id="rId9" Type="http://schemas.openxmlformats.org/officeDocument/2006/relationships/image" Target="../media/image45.png"/><Relationship Id="rId1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6.png"/><Relationship Id="rId18" Type="http://schemas.openxmlformats.org/officeDocument/2006/relationships/image" Target="../media/image52.png"/><Relationship Id="rId26" Type="http://schemas.openxmlformats.org/officeDocument/2006/relationships/image" Target="../media/image74.png"/><Relationship Id="rId3" Type="http://schemas.openxmlformats.org/officeDocument/2006/relationships/image" Target="../media/image43.jpeg"/><Relationship Id="rId21" Type="http://schemas.openxmlformats.org/officeDocument/2006/relationships/image" Target="../media/image83.png"/><Relationship Id="rId7" Type="http://schemas.openxmlformats.org/officeDocument/2006/relationships/image" Target="../media/image63.png"/><Relationship Id="rId12" Type="http://schemas.openxmlformats.org/officeDocument/2006/relationships/image" Target="../media/image81.png"/><Relationship Id="rId17" Type="http://schemas.openxmlformats.org/officeDocument/2006/relationships/image" Target="../media/image45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eg"/><Relationship Id="rId11" Type="http://schemas.openxmlformats.org/officeDocument/2006/relationships/image" Target="../media/image80.png"/><Relationship Id="rId24" Type="http://schemas.openxmlformats.org/officeDocument/2006/relationships/image" Target="../media/image58.png"/><Relationship Id="rId5" Type="http://schemas.openxmlformats.org/officeDocument/2006/relationships/image" Target="../media/image55.jpeg"/><Relationship Id="rId15" Type="http://schemas.openxmlformats.org/officeDocument/2006/relationships/image" Target="../media/image50.png"/><Relationship Id="rId23" Type="http://schemas.openxmlformats.org/officeDocument/2006/relationships/image" Target="../media/image54.png"/><Relationship Id="rId10" Type="http://schemas.openxmlformats.org/officeDocument/2006/relationships/image" Target="../media/image79.png"/><Relationship Id="rId19" Type="http://schemas.openxmlformats.org/officeDocument/2006/relationships/image" Target="../media/image57.png"/><Relationship Id="rId4" Type="http://schemas.openxmlformats.org/officeDocument/2006/relationships/image" Target="../media/image44.jpeg"/><Relationship Id="rId9" Type="http://schemas.openxmlformats.org/officeDocument/2006/relationships/image" Target="../media/image65.png"/><Relationship Id="rId14" Type="http://schemas.openxmlformats.org/officeDocument/2006/relationships/image" Target="../media/image47.png"/><Relationship Id="rId22" Type="http://schemas.openxmlformats.org/officeDocument/2006/relationships/image" Target="../media/image53.png"/><Relationship Id="rId27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6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74.jpeg"/><Relationship Id="rId4" Type="http://schemas.openxmlformats.org/officeDocument/2006/relationships/image" Target="../media/image67.png"/><Relationship Id="rId9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84A3-3C6E-47B5-B271-77F7F422E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3712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Generative Adversarial Networks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and Cycle-GANs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F67EA-7BC0-4345-A37D-557D77FFB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77330"/>
            <a:ext cx="9144000" cy="917294"/>
          </a:xfrm>
        </p:spPr>
        <p:txBody>
          <a:bodyPr/>
          <a:lstStyle/>
          <a:p>
            <a:r>
              <a:rPr lang="en-US" dirty="0"/>
              <a:t>Presenter: Lecheng Zheng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96D836-619C-4378-A745-691F15FFD015}"/>
              </a:ext>
            </a:extLst>
          </p:cNvPr>
          <p:cNvSpPr/>
          <p:nvPr/>
        </p:nvSpPr>
        <p:spPr>
          <a:xfrm>
            <a:off x="1687974" y="5412472"/>
            <a:ext cx="8816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	</a:t>
            </a:r>
            <a:r>
              <a:rPr lang="en-US" dirty="0"/>
              <a:t>Parts of slides are from </a:t>
            </a:r>
            <a:r>
              <a:rPr lang="en-US" b="1" dirty="0"/>
              <a:t>Ian Goodfellow, Jun-Dan Zhu</a:t>
            </a:r>
            <a:r>
              <a:rPr lang="en-US" dirty="0"/>
              <a:t>’s tutorials. 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615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4543-5B85-4564-8365-6C93A9C2E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Training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B827D-EFE7-40DB-B5C9-5D9439AF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9EA0426-82E8-4F4B-95F2-D3CA618A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622" r="-50" b="7845"/>
          <a:stretch/>
        </p:blipFill>
        <p:spPr>
          <a:xfrm>
            <a:off x="0" y="1520102"/>
            <a:ext cx="12192000" cy="5337898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A2569269-EAC7-4D21-BE8A-4FAFFC787FE2}"/>
              </a:ext>
            </a:extLst>
          </p:cNvPr>
          <p:cNvSpPr/>
          <p:nvPr/>
        </p:nvSpPr>
        <p:spPr>
          <a:xfrm>
            <a:off x="2923012" y="1548710"/>
            <a:ext cx="3122644" cy="259391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6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5C7A-B0DD-4907-8F63-4742C329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BFBA2-F4AC-4228-AA90-ADAF8E6B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332B005-286E-4A59-BAAB-CFBAB964D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2" b="7755"/>
          <a:stretch/>
        </p:blipFill>
        <p:spPr>
          <a:xfrm>
            <a:off x="0" y="0"/>
            <a:ext cx="12192000" cy="67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20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E63B-8356-49B0-BCDA-0A5E9EEB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GANs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E0C9-4811-4ECF-8B2B-9223B046D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Introduction to GANs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>
                <a:solidFill>
                  <a:schemeClr val="accent1"/>
                </a:solidFill>
              </a:rPr>
              <a:t>Training problem of GANs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Non-Convergence</a:t>
            </a:r>
          </a:p>
          <a:p>
            <a:pPr lvl="1"/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Mode-Collapse</a:t>
            </a:r>
          </a:p>
          <a:p>
            <a:pPr lvl="1"/>
            <a:endParaRPr lang="en-US" sz="3600" dirty="0"/>
          </a:p>
          <a:p>
            <a:r>
              <a:rPr lang="en-US" sz="4000" dirty="0"/>
              <a:t>Solutions to the training issues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098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31A2-18B8-41C9-93E1-702F94E6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Non-Convergence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13EB-D73B-4C99-A233-D5514F70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413" y="1561104"/>
            <a:ext cx="11401063" cy="501331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Most deep learning models involve a single player</a:t>
            </a:r>
          </a:p>
          <a:p>
            <a:pPr lvl="1"/>
            <a:r>
              <a:rPr lang="en-US" dirty="0"/>
              <a:t>The player tries to maximize its reward or minimize its loss.</a:t>
            </a:r>
          </a:p>
          <a:p>
            <a:pPr lvl="1"/>
            <a:r>
              <a:rPr lang="en-US" dirty="0"/>
              <a:t>Use SGD to find the optimal parameters and it has convergence guarantees (under certain conditions).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GANs involve two players</a:t>
            </a:r>
          </a:p>
          <a:p>
            <a:pPr lvl="1"/>
            <a:r>
              <a:rPr lang="en-US" dirty="0"/>
              <a:t>Discriminator is trying to maximize its reward.</a:t>
            </a:r>
          </a:p>
          <a:p>
            <a:pPr lvl="1"/>
            <a:r>
              <a:rPr lang="en-US" dirty="0"/>
              <a:t>Generator is trying to minimize Discriminator’s reward.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SGD was not designed to find the Nash equilibrium of a game.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: We might not converge to the Nash equilibrium at all.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854B89-20D2-4CCD-AD6D-5E342034B7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6" t="62507" r="42255" b="30660"/>
          <a:stretch/>
        </p:blipFill>
        <p:spPr>
          <a:xfrm>
            <a:off x="4952997" y="4949490"/>
            <a:ext cx="2286005" cy="4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5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AD8A-D856-478E-9021-F1C784FF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Non-Convergence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4CD01D-0801-4F33-A606-7DB7772285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marL="45720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4CD01D-0801-4F33-A606-7DB777228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4FE4BB-E2FD-46C4-ABC3-ECA001C8E636}"/>
                  </a:ext>
                </a:extLst>
              </p:cNvPr>
              <p:cNvSpPr/>
              <p:nvPr/>
            </p:nvSpPr>
            <p:spPr>
              <a:xfrm>
                <a:off x="667083" y="3596681"/>
                <a:ext cx="10686717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dirty="0"/>
                  <a:t>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4FE4BB-E2FD-46C4-ABC3-ECA001C8E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3" y="3596681"/>
                <a:ext cx="10686717" cy="1112677"/>
              </a:xfrm>
              <a:prstGeom prst="rect">
                <a:avLst/>
              </a:prstGeom>
              <a:blipFill>
                <a:blip r:embed="rId3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32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A98D-9859-41DF-9342-E34B8322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Non-Convergence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BA2650-05F6-43E2-A981-4E2F79105E47}"/>
                  </a:ext>
                </a:extLst>
              </p:cNvPr>
              <p:cNvSpPr/>
              <p:nvPr/>
            </p:nvSpPr>
            <p:spPr>
              <a:xfrm>
                <a:off x="0" y="1523634"/>
                <a:ext cx="10686717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dirty="0"/>
                  <a:t>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BA2650-05F6-43E2-A981-4E2F79105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3634"/>
                <a:ext cx="10686717" cy="1112677"/>
              </a:xfrm>
              <a:prstGeom prst="rect">
                <a:avLst/>
              </a:prstGeom>
              <a:blipFill>
                <a:blip r:embed="rId2"/>
                <a:stretch>
                  <a:fillRect b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AF4462-9406-49C3-A12B-EBE7723BC23A}"/>
                  </a:ext>
                </a:extLst>
              </p:cNvPr>
              <p:cNvSpPr/>
              <p:nvPr/>
            </p:nvSpPr>
            <p:spPr>
              <a:xfrm>
                <a:off x="8530542" y="1618307"/>
                <a:ext cx="366145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the step size, and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=1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for computational convenience)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AF4462-9406-49C3-A12B-EBE7723BC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42" y="1618307"/>
                <a:ext cx="3661458" cy="923330"/>
              </a:xfrm>
              <a:prstGeom prst="rect">
                <a:avLst/>
              </a:prstGeom>
              <a:blipFill>
                <a:blip r:embed="rId3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A2D24E-7B98-4C6C-BAEC-65F9313E5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5022"/>
              </p:ext>
            </p:extLst>
          </p:nvPr>
        </p:nvGraphicFramePr>
        <p:xfrm>
          <a:off x="380324" y="2784475"/>
          <a:ext cx="1068671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343">
                  <a:extLst>
                    <a:ext uri="{9D8B030D-6E8A-4147-A177-3AD203B41FA5}">
                      <a16:colId xmlns:a16="http://schemas.microsoft.com/office/drawing/2014/main" val="1433000161"/>
                    </a:ext>
                  </a:extLst>
                </a:gridCol>
                <a:gridCol w="1813875">
                  <a:extLst>
                    <a:ext uri="{9D8B030D-6E8A-4147-A177-3AD203B41FA5}">
                      <a16:colId xmlns:a16="http://schemas.microsoft.com/office/drawing/2014/main" val="471103867"/>
                    </a:ext>
                  </a:extLst>
                </a:gridCol>
                <a:gridCol w="2118167">
                  <a:extLst>
                    <a:ext uri="{9D8B030D-6E8A-4147-A177-3AD203B41FA5}">
                      <a16:colId xmlns:a16="http://schemas.microsoft.com/office/drawing/2014/main" val="1401490259"/>
                    </a:ext>
                  </a:extLst>
                </a:gridCol>
                <a:gridCol w="1875099">
                  <a:extLst>
                    <a:ext uri="{9D8B030D-6E8A-4147-A177-3AD203B41FA5}">
                      <a16:colId xmlns:a16="http://schemas.microsoft.com/office/drawing/2014/main" val="2833368902"/>
                    </a:ext>
                  </a:extLst>
                </a:gridCol>
                <a:gridCol w="2742231">
                  <a:extLst>
                    <a:ext uri="{9D8B030D-6E8A-4147-A177-3AD203B41FA5}">
                      <a16:colId xmlns:a16="http://schemas.microsoft.com/office/drawing/2014/main" val="3910352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28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initialization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809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X=2-5=-3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 want to minimize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42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Y=5+(-3)*2=-1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 want to maximize 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5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X=-3-(-1)=-2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 want to minimize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237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Y=-1+(-2)*2=-5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 want to maximize 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31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X=-2-(-5)=3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 want to minimize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0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Y=-5+2*3=1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 want to maximize 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48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X = 3 – 1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 want to minimize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36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 = 1 + 2*2 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 want to maximize 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983046"/>
                  </a:ext>
                </a:extLst>
              </a:tr>
            </a:tbl>
          </a:graphicData>
        </a:graphic>
      </p:graphicFrame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A7C401A0-DA47-4300-9FB5-3F8637CA7846}"/>
              </a:ext>
            </a:extLst>
          </p:cNvPr>
          <p:cNvSpPr/>
          <p:nvPr/>
        </p:nvSpPr>
        <p:spPr>
          <a:xfrm rot="10800000">
            <a:off x="11146421" y="3191429"/>
            <a:ext cx="738850" cy="31514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762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C215-8D5D-43E0-BC45-5AB7FC70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Non-Convergence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49AB8-6771-4D9D-9BDE-E09BE2E03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4"/>
            <a:ext cx="5768051" cy="4540451"/>
          </a:xfrm>
        </p:spPr>
        <p:txBody>
          <a:bodyPr/>
          <a:lstStyle/>
          <a:p>
            <a:r>
              <a:rPr lang="en-US" dirty="0"/>
              <a:t>The Nash equilibrium happens when </a:t>
            </a:r>
            <a:r>
              <a:rPr lang="en-US" i="1" dirty="0"/>
              <a:t>x=y=0</a:t>
            </a:r>
            <a:r>
              <a:rPr lang="en-US" dirty="0"/>
              <a:t>. </a:t>
            </a:r>
          </a:p>
          <a:p>
            <a:r>
              <a:rPr lang="en-US" dirty="0"/>
              <a:t>This is the only state where the action of your opponent does not matter. </a:t>
            </a:r>
          </a:p>
          <a:p>
            <a:r>
              <a:rPr lang="en-US" dirty="0"/>
              <a:t>It is the only state that any opponents’ actions will not change the game outcome.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BFC88977-C3FA-426A-82D3-D7AF740B9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9" y="1825624"/>
            <a:ext cx="5390190" cy="39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81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E63B-8356-49B0-BCDA-0A5E9EEB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GANs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E0C9-4811-4ECF-8B2B-9223B046D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Introduction to GANs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>
                <a:solidFill>
                  <a:schemeClr val="accent1"/>
                </a:solidFill>
              </a:rPr>
              <a:t>Training problem of GANs</a:t>
            </a:r>
          </a:p>
          <a:p>
            <a:pPr lvl="1"/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Non-Convergence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Mode-Collapse</a:t>
            </a:r>
          </a:p>
          <a:p>
            <a:pPr lvl="1"/>
            <a:endParaRPr lang="en-US" sz="3600" dirty="0"/>
          </a:p>
          <a:p>
            <a:r>
              <a:rPr lang="en-US" sz="4000" dirty="0"/>
              <a:t>Solution to training issues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4360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B8FA-48BA-431E-8D30-0B76C341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Mode-Collapse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254E5-5ADB-457E-8BE2-E8E7DC10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1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Generator fails to output diverse samples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Due to imbalanced data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8B8DBB-BAD1-4F8D-8F23-B3A97D470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" t="32661" b="7755"/>
          <a:stretch/>
        </p:blipFill>
        <p:spPr>
          <a:xfrm>
            <a:off x="419100" y="2506662"/>
            <a:ext cx="113538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9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E63B-8356-49B0-BCDA-0A5E9EEB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GANs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E0C9-4811-4ECF-8B2B-9223B046D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Introduction to GANs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Training problem of GANs</a:t>
            </a:r>
          </a:p>
          <a:p>
            <a:endParaRPr lang="en-US" sz="4000" dirty="0"/>
          </a:p>
          <a:p>
            <a:r>
              <a:rPr lang="en-US" sz="4000" dirty="0">
                <a:solidFill>
                  <a:schemeClr val="accent1"/>
                </a:solidFill>
              </a:rPr>
              <a:t>Solutions to the training issues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3144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E63B-8356-49B0-BCDA-0A5E9EEB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E0C9-4811-4ECF-8B2B-9223B046D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Generative Adversarial Networks (GANs)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Cycle-Consistent GANs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60027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BC9D-64F4-483F-B1EB-DCE24303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Solutions to address these training issues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22D84-D32D-4F68-AA5B-51B8BDE371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Wasserstein GAN (ICML 2017)</a:t>
                </a:r>
              </a:p>
              <a:p>
                <a:pPr lvl="1"/>
                <a:r>
                  <a:rPr lang="en-US" dirty="0"/>
                  <a:t>Provides a comprehensive theoretical analysis of how the Earth Mover (EM) distance behaves in comparison to popular probability distances and divergences used in the context of learning distributions.</a:t>
                </a:r>
              </a:p>
              <a:p>
                <a:pPr lvl="1"/>
                <a:r>
                  <a:rPr lang="en-US" dirty="0"/>
                  <a:t>Minimizes a reasonable and efficient approximation of the EM distance, and theoretically show that the corresponding optimization problem is sound.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VEEGAN (NIPS 2017)</a:t>
                </a:r>
              </a:p>
              <a:p>
                <a:pPr lvl="1"/>
                <a:r>
                  <a:rPr lang="en-US" dirty="0"/>
                  <a:t>Features a </a:t>
                </a:r>
                <a:r>
                  <a:rPr lang="en-US" dirty="0" err="1"/>
                  <a:t>reconstructor</a:t>
                </a:r>
                <a:r>
                  <a:rPr lang="en-US" dirty="0"/>
                  <a:t> network, reversing the action of the generator by mapping from data to noise to address the issue of mode collapse.</a:t>
                </a:r>
              </a:p>
              <a:p>
                <a:pPr lvl="1"/>
                <a:r>
                  <a:rPr lang="en-US" dirty="0"/>
                  <a:t>If mode collapses, the </a:t>
                </a:r>
                <a:r>
                  <a:rPr lang="en-US" dirty="0" err="1"/>
                  <a:t>reconstructor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will not map all fake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back to the original z, which results in penalties.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22D84-D32D-4F68-AA5B-51B8BDE371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198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E63B-8356-49B0-BCDA-0A5E9EEB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E0C9-4811-4ECF-8B2B-9223B046D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Generative Adversarial Networks (GANs)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>
                <a:solidFill>
                  <a:schemeClr val="accent1"/>
                </a:solidFill>
              </a:rPr>
              <a:t>Cycle-Consistent GANs</a:t>
            </a:r>
          </a:p>
          <a:p>
            <a:pPr marL="0" indent="0">
              <a:buNone/>
            </a:pPr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4764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0B12-4824-4510-BC36-72FF3C1A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Cycle-Consistent GANs 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E104-3FD4-4A35-B4C2-6403B12E8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Framework</a:t>
            </a:r>
          </a:p>
          <a:p>
            <a:pPr lvl="1"/>
            <a:endParaRPr lang="en-US" sz="4000" dirty="0"/>
          </a:p>
          <a:p>
            <a:pPr marL="457200" lvl="1" indent="0">
              <a:buNone/>
            </a:pPr>
            <a:endParaRPr lang="en-US" sz="4000" dirty="0"/>
          </a:p>
          <a:p>
            <a:r>
              <a:rPr lang="en-US" sz="4000" dirty="0"/>
              <a:t>Examples and Applications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Failure Case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967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6415991" y="5616907"/>
            <a:ext cx="4456229" cy="11487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>
                <a:solidFill>
                  <a:schemeClr val="tx1"/>
                </a:solidFill>
              </a:rPr>
              <a:t>- Expensive to collec</a:t>
            </a:r>
            <a:r>
              <a:rPr lang="en-US" altLang="zh-CN" sz="2667" dirty="0">
                <a:solidFill>
                  <a:schemeClr val="tx1"/>
                </a:solidFill>
              </a:rPr>
              <a:t>t pairs.</a:t>
            </a: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- Impossible in many scenarios.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264132" y="842005"/>
            <a:ext cx="6750909" cy="2189661"/>
            <a:chOff x="6316958" y="1010406"/>
            <a:chExt cx="8101091" cy="2627593"/>
          </a:xfrm>
        </p:grpSpPr>
        <p:pic>
          <p:nvPicPr>
            <p:cNvPr id="29" name="pasted-image-filter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9183" y="1010406"/>
              <a:ext cx="3558866" cy="205900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30" name="pasted-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6958" y="1010406"/>
              <a:ext cx="3558865" cy="205900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" name="Arrow: Right 3"/>
            <p:cNvSpPr/>
            <p:nvPr/>
          </p:nvSpPr>
          <p:spPr>
            <a:xfrm>
              <a:off x="10080917" y="1761948"/>
              <a:ext cx="581113" cy="5559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321096" y="3034680"/>
                  <a:ext cx="5725567" cy="6033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667" dirty="0"/>
                    <a:t>Label </a:t>
                  </a:r>
                  <a14:m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US" sz="2667" dirty="0"/>
                    <a:t> photo: per-pixel labeling</a:t>
                  </a: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1096" y="3034680"/>
                  <a:ext cx="5725567" cy="603319"/>
                </a:xfrm>
                <a:prstGeom prst="rect">
                  <a:avLst/>
                </a:prstGeom>
                <a:blipFill>
                  <a:blip r:embed="rId5"/>
                  <a:stretch>
                    <a:fillRect l="-2427" t="-12195" r="-1533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5264132" y="3155185"/>
            <a:ext cx="6749368" cy="2540751"/>
            <a:chOff x="6316958" y="3808448"/>
            <a:chExt cx="8099241" cy="3048901"/>
          </a:xfrm>
        </p:grpSpPr>
        <p:grpSp>
          <p:nvGrpSpPr>
            <p:cNvPr id="8" name="Group 7"/>
            <p:cNvGrpSpPr/>
            <p:nvPr/>
          </p:nvGrpSpPr>
          <p:grpSpPr>
            <a:xfrm>
              <a:off x="6316958" y="3808448"/>
              <a:ext cx="8099241" cy="2322576"/>
              <a:chOff x="6316958" y="3970784"/>
              <a:chExt cx="8099241" cy="2322576"/>
            </a:xfrm>
          </p:grpSpPr>
          <p:sp>
            <p:nvSpPr>
              <p:cNvPr id="79" name="Arrow: Right 78"/>
              <p:cNvSpPr/>
              <p:nvPr/>
            </p:nvSpPr>
            <p:spPr>
              <a:xfrm>
                <a:off x="10072052" y="4854110"/>
                <a:ext cx="581113" cy="55592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pic>
            <p:nvPicPr>
              <p:cNvPr id="80" name="Picture 2" descr="Image result for question mark square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59183" y="3970784"/>
                <a:ext cx="3557016" cy="232257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asted-image.png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958" y="3972894"/>
                <a:ext cx="3557653" cy="23183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7478095" y="6254030"/>
                  <a:ext cx="5990870" cy="6033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667" dirty="0"/>
                    <a:t>Horse</a:t>
                  </a:r>
                  <a:r>
                    <a:rPr lang="en-US" sz="2667" dirty="0"/>
                    <a:t> </a:t>
                  </a:r>
                  <a14:m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US" sz="2667" dirty="0"/>
                    <a:t> zebra: how to get zebras?</a:t>
                  </a: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095" y="6254030"/>
                  <a:ext cx="5990870" cy="603319"/>
                </a:xfrm>
                <a:prstGeom prst="rect">
                  <a:avLst/>
                </a:prstGeom>
                <a:blipFill>
                  <a:blip r:embed="rId8"/>
                  <a:stretch>
                    <a:fillRect l="-2320" t="-12195" r="-1709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/>
          <p:cNvSpPr txBox="1"/>
          <p:nvPr/>
        </p:nvSpPr>
        <p:spPr>
          <a:xfrm>
            <a:off x="1888602" y="206997"/>
            <a:ext cx="1827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75387" y="1022972"/>
            <a:ext cx="4422543" cy="6186448"/>
            <a:chOff x="157808" y="1937488"/>
            <a:chExt cx="4248472" cy="5980546"/>
          </a:xfrm>
        </p:grpSpPr>
        <p:grpSp>
          <p:nvGrpSpPr>
            <p:cNvPr id="39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84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54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1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51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2" name="1.jpg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2.jpg"/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3.jpg"/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1.jpg"/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2.jpg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3.jpg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4648" tIns="44648" rIns="44648" bIns="4464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250" i="1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625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pasted-image.pdf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pasted-image.pdf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77049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48" y="3659057"/>
            <a:ext cx="119566" cy="2839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8316247" y="1009764"/>
            <a:ext cx="2040227" cy="5760387"/>
            <a:chOff x="9979496" y="1211717"/>
            <a:chExt cx="2448272" cy="6912464"/>
          </a:xfrm>
        </p:grpSpPr>
        <p:pic>
          <p:nvPicPr>
            <p:cNvPr id="10" name="pasted-image.png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180344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asted-image.pn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30" y="503759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asted-image.pn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3420938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asted-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79496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" name="pasted-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58757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Shape 183"/>
            <p:cNvSpPr/>
            <p:nvPr/>
          </p:nvSpPr>
          <p:spPr>
            <a:xfrm rot="5400000">
              <a:off x="10849449" y="6833895"/>
              <a:ext cx="1568097" cy="101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9531" tIns="59531" rIns="59531" bIns="59531" anchor="ctr"/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73212" y="1211717"/>
              <a:ext cx="417433" cy="41727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5975987" y="1009764"/>
            <a:ext cx="2040227" cy="5779608"/>
            <a:chOff x="7171184" y="1211717"/>
            <a:chExt cx="2448272" cy="6935530"/>
          </a:xfrm>
        </p:grpSpPr>
        <p:grpSp>
          <p:nvGrpSpPr>
            <p:cNvPr id="2" name="Group 1"/>
            <p:cNvGrpSpPr/>
            <p:nvPr/>
          </p:nvGrpSpPr>
          <p:grpSpPr>
            <a:xfrm>
              <a:off x="7171184" y="1211717"/>
              <a:ext cx="2448272" cy="6068999"/>
              <a:chOff x="7171184" y="1211717"/>
              <a:chExt cx="2448272" cy="6068999"/>
            </a:xfrm>
          </p:grpSpPr>
          <p:pic>
            <p:nvPicPr>
              <p:cNvPr id="5" name="pasted-image.png"/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3420938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asted-image.pdf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1184" y="1672322"/>
                <a:ext cx="269011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7" name="pasted-image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0443" y="1672322"/>
                <a:ext cx="269013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ng"/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503759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pasted-image.png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180344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42352" y="1211717"/>
                <a:ext cx="463816" cy="4172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6" name="Shape 198"/>
            <p:cNvSpPr/>
            <p:nvPr/>
          </p:nvSpPr>
          <p:spPr>
            <a:xfrm rot="5400000">
              <a:off x="8061548" y="6837982"/>
              <a:ext cx="1591163" cy="1027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</p:grpSp>
      <p:sp>
        <p:nvSpPr>
          <p:cNvPr id="117" name="Shape 208"/>
          <p:cNvSpPr/>
          <p:nvPr/>
        </p:nvSpPr>
        <p:spPr>
          <a:xfrm flipV="1">
            <a:off x="5502134" y="897298"/>
            <a:ext cx="2" cy="5305578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  <a:miter lim="400000"/>
          </a:ln>
        </p:spPr>
        <p:txBody>
          <a:bodyPr lIns="42333" tIns="42333" rIns="42333" bIns="42333" anchor="ctr"/>
          <a:lstStyle/>
          <a:p>
            <a:pPr>
              <a:defRPr sz="2400"/>
            </a:pPr>
            <a:endParaRPr sz="2000"/>
          </a:p>
        </p:txBody>
      </p:sp>
      <p:sp>
        <p:nvSpPr>
          <p:cNvPr id="140" name="TextBox 139"/>
          <p:cNvSpPr txBox="1"/>
          <p:nvPr/>
        </p:nvSpPr>
        <p:spPr>
          <a:xfrm>
            <a:off x="1888602" y="206997"/>
            <a:ext cx="1827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56073" y="206997"/>
            <a:ext cx="25951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Unpaired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75387" y="1022972"/>
            <a:ext cx="4422543" cy="6186448"/>
            <a:chOff x="157808" y="1937488"/>
            <a:chExt cx="4248472" cy="5980546"/>
          </a:xfrm>
        </p:grpSpPr>
        <p:grpSp>
          <p:nvGrpSpPr>
            <p:cNvPr id="47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65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8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62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9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59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0" name="1.jpg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2.jpg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3.jpg"/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1.jpg"/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2.jpg"/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3.jpg"/>
            <p:cNvPicPr>
              <a:picLocks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4648" tIns="44648" rIns="44648" bIns="4464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250" i="1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625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56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7" name="pasted-image.pdf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" name="pasted-image.pdf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956506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9" name="Shape 3579"/>
          <p:cNvSpPr/>
          <p:nvPr/>
        </p:nvSpPr>
        <p:spPr>
          <a:xfrm>
            <a:off x="6492297" y="2072046"/>
            <a:ext cx="1824536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6820651" y="712192"/>
            <a:ext cx="1022812" cy="1369591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435594" y="2072046"/>
            <a:ext cx="14043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hape 3594"/>
          <p:cNvSpPr/>
          <p:nvPr/>
        </p:nvSpPr>
        <p:spPr>
          <a:xfrm>
            <a:off x="8430377" y="1126840"/>
            <a:ext cx="3366257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r>
              <a:rPr lang="en-US" sz="5000" dirty="0">
                <a:solidFill>
                  <a:srgbClr val="00B050"/>
                </a:solidFill>
              </a:rPr>
              <a:t>Real!</a:t>
            </a:r>
            <a:endParaRPr sz="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04738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9" name="Shape 3579"/>
          <p:cNvSpPr/>
          <p:nvPr/>
        </p:nvSpPr>
        <p:spPr>
          <a:xfrm>
            <a:off x="6492297" y="2072046"/>
            <a:ext cx="1824536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6820651" y="712192"/>
            <a:ext cx="1022812" cy="1369591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435594" y="2072046"/>
            <a:ext cx="14043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hape 3594"/>
          <p:cNvSpPr/>
          <p:nvPr/>
        </p:nvSpPr>
        <p:spPr>
          <a:xfrm>
            <a:off x="8430377" y="1126840"/>
            <a:ext cx="3366257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r>
              <a:rPr lang="en-US" sz="5000" dirty="0">
                <a:solidFill>
                  <a:srgbClr val="00B050"/>
                </a:solidFill>
              </a:rPr>
              <a:t>Real too!</a:t>
            </a:r>
            <a:endParaRPr sz="5000" dirty="0">
              <a:solidFill>
                <a:srgbClr val="00B050"/>
              </a:solidFill>
            </a:endParaRPr>
          </a:p>
        </p:txBody>
      </p:sp>
      <p:pic>
        <p:nvPicPr>
          <p:cNvPr id="24" name="pasted-image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Shape 320"/>
          <p:cNvSpPr/>
          <p:nvPr/>
        </p:nvSpPr>
        <p:spPr>
          <a:xfrm>
            <a:off x="812423" y="4148810"/>
            <a:ext cx="9212487" cy="1449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749" tIns="31749" rIns="31749" bIns="31749" anchor="ctr">
            <a:spAutoFit/>
          </a:bodyPr>
          <a:lstStyle>
            <a:lvl1pPr defTabSz="1733973">
              <a:defRPr sz="5400"/>
            </a:lvl1pPr>
          </a:lstStyle>
          <a:p>
            <a:r>
              <a:rPr lang="en-US" sz="4500" dirty="0"/>
              <a:t>GANs do</a:t>
            </a:r>
            <a:r>
              <a:rPr lang="zh-CN" altLang="en-US" sz="4500" dirty="0"/>
              <a:t> </a:t>
            </a:r>
            <a:r>
              <a:rPr lang="en-US" altLang="zh-CN" sz="4500" b="1" dirty="0"/>
              <a:t>no</a:t>
            </a:r>
            <a:r>
              <a:rPr lang="en-US" sz="4500" b="1" dirty="0"/>
              <a:t>t</a:t>
            </a:r>
            <a:r>
              <a:rPr sz="4500" dirty="0"/>
              <a:t> force output to correspond to input</a:t>
            </a:r>
          </a:p>
        </p:txBody>
      </p:sp>
      <p:sp>
        <p:nvSpPr>
          <p:cNvPr id="29" name="Shape 274"/>
          <p:cNvSpPr/>
          <p:nvPr/>
        </p:nvSpPr>
        <p:spPr>
          <a:xfrm>
            <a:off x="1682273" y="4639826"/>
            <a:ext cx="8827456" cy="530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8" tIns="26788" rIns="26788" bIns="26788" anchor="ctr">
            <a:spAutoFit/>
          </a:bodyPr>
          <a:lstStyle/>
          <a:p>
            <a:pPr defTabSz="1219223">
              <a:defRPr sz="4400"/>
            </a:pPr>
            <a:endParaRPr sz="3094" i="1" dirty="0"/>
          </a:p>
        </p:txBody>
      </p:sp>
    </p:spTree>
    <p:extLst>
      <p:ext uri="{BB962C8B-B14F-4D97-AF65-F5344CB8AC3E}">
        <p14:creationId xmlns:p14="http://schemas.microsoft.com/office/powerpoint/2010/main" val="410553765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31" y="1934654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2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934656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  <a:blipFill>
                <a:blip r:embed="rId6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  <a:blipFill>
                <a:blip r:embed="rId7"/>
                <a:stretch>
                  <a:fillRect r="-541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Shape 1371"/>
          <p:cNvSpPr/>
          <p:nvPr/>
        </p:nvSpPr>
        <p:spPr>
          <a:xfrm>
            <a:off x="2657595" y="2920315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sp>
        <p:nvSpPr>
          <p:cNvPr id="114" name="Shape 1329"/>
          <p:cNvSpPr/>
          <p:nvPr/>
        </p:nvSpPr>
        <p:spPr>
          <a:xfrm>
            <a:off x="2070285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6" name="Shape 1372"/>
          <p:cNvSpPr/>
          <p:nvPr/>
        </p:nvSpPr>
        <p:spPr>
          <a:xfrm>
            <a:off x="4227891" y="3253489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5085" y="3505850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335"/>
          <p:cNvSpPr/>
          <p:nvPr/>
        </p:nvSpPr>
        <p:spPr>
          <a:xfrm>
            <a:off x="5206256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9" name="Shape 1338"/>
          <p:cNvSpPr/>
          <p:nvPr/>
        </p:nvSpPr>
        <p:spPr>
          <a:xfrm>
            <a:off x="3640747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21" name="Shape 1341"/>
          <p:cNvSpPr/>
          <p:nvPr/>
        </p:nvSpPr>
        <p:spPr>
          <a:xfrm>
            <a:off x="4026760" y="525582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2" name="Shape 1342"/>
          <p:cNvSpPr/>
          <p:nvPr/>
        </p:nvSpPr>
        <p:spPr>
          <a:xfrm>
            <a:off x="3931933" y="4892246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3" name="Shape 1343"/>
          <p:cNvSpPr/>
          <p:nvPr/>
        </p:nvSpPr>
        <p:spPr>
          <a:xfrm>
            <a:off x="5296045" y="5027584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124" name="pasted-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8331" y="4632994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2000" y="4632994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346"/>
          <p:cNvSpPr/>
          <p:nvPr/>
        </p:nvSpPr>
        <p:spPr>
          <a:xfrm>
            <a:off x="3473619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127" name="Shape 1373"/>
          <p:cNvSpPr/>
          <p:nvPr/>
        </p:nvSpPr>
        <p:spPr>
          <a:xfrm>
            <a:off x="4092064" y="4784785"/>
            <a:ext cx="1211056" cy="21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8" name="Shape 1374"/>
          <p:cNvSpPr/>
          <p:nvPr/>
        </p:nvSpPr>
        <p:spPr>
          <a:xfrm>
            <a:off x="4189856" y="5137734"/>
            <a:ext cx="1109604" cy="30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9" name="Shape 1349"/>
          <p:cNvSpPr/>
          <p:nvPr/>
        </p:nvSpPr>
        <p:spPr>
          <a:xfrm>
            <a:off x="4669263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98722">
            <a:off x="3818728" y="4890678"/>
            <a:ext cx="108874" cy="624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51"/>
          <p:cNvSpPr/>
          <p:nvPr/>
        </p:nvSpPr>
        <p:spPr>
          <a:xfrm flipV="1">
            <a:off x="3342532" y="5210915"/>
            <a:ext cx="507422" cy="117616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67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/>
          <p:cNvCxnSpPr/>
          <p:nvPr/>
        </p:nvCxnSpPr>
        <p:spPr>
          <a:xfrm>
            <a:off x="3905600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0819" y="2664180"/>
            <a:ext cx="214313" cy="22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98444" y="3080390"/>
            <a:ext cx="214313" cy="2778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1239" y="3190171"/>
            <a:ext cx="187803" cy="168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75859" y="3087493"/>
            <a:ext cx="190500" cy="27071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Box 39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422847" y="4920096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987079" y="308654"/>
            <a:ext cx="10217843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Cycle-Consistent</a:t>
            </a:r>
            <a:r>
              <a:rPr lang="zh-CN" alt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Adversarial</a:t>
            </a:r>
            <a:r>
              <a:rPr lang="zh-CN" alt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Networks</a:t>
            </a:r>
            <a:endParaRPr lang="en-US" sz="48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7321780"/>
      </p:ext>
    </p:extLst>
  </p:cSld>
  <p:clrMapOvr>
    <a:masterClrMapping/>
  </p:clrMapOvr>
  <p:transition spd="med" advTm="182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3" grpId="0" animBg="1"/>
      <p:bldP spid="116" grpId="0" animBg="1"/>
      <p:bldP spid="118" grpId="0" animBg="1"/>
      <p:bldP spid="119" grpId="0" animBg="1"/>
      <p:bldP spid="121" grpId="0" animBg="1"/>
      <p:bldP spid="123" grpId="0" animBg="1"/>
      <p:bldP spid="127" grpId="0" animBg="1"/>
      <p:bldP spid="128" grpId="0" animBg="1"/>
      <p:bldP spid="131" grpId="0" animBg="1"/>
      <p:bldP spid="134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31" y="1934654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2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934656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4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75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aesung89.github.io/cyclegan/images/horse-to-zebra-supplemental/train_cherrypicked/fake_A/horse2zebra_342_50_fake_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59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  <a:blipFill>
                <a:blip r:embed="rId7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  <a:blipFill>
                <a:blip r:embed="rId8"/>
                <a:stretch>
                  <a:fillRect r="-541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982397" y="1568795"/>
                <a:ext cx="75052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397" y="1568795"/>
                <a:ext cx="750526" cy="415498"/>
              </a:xfrm>
              <a:prstGeom prst="rect">
                <a:avLst/>
              </a:prstGeom>
              <a:blipFill>
                <a:blip r:embed="rId10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353168" y="1568795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168" y="1568795"/>
                <a:ext cx="1132746" cy="415498"/>
              </a:xfrm>
              <a:prstGeom prst="rect">
                <a:avLst/>
              </a:prstGeom>
              <a:blipFill>
                <a:blip r:embed="rId11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03037" y="1568795"/>
                <a:ext cx="40087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037" y="1568795"/>
                <a:ext cx="400879" cy="415498"/>
              </a:xfrm>
              <a:prstGeom prst="rect">
                <a:avLst/>
              </a:prstGeom>
              <a:blipFill>
                <a:blip r:embed="rId12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hape 1354"/>
          <p:cNvSpPr/>
          <p:nvPr/>
        </p:nvSpPr>
        <p:spPr>
          <a:xfrm>
            <a:off x="6750055" y="520297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76" name="Shape 1355"/>
          <p:cNvSpPr/>
          <p:nvPr/>
        </p:nvSpPr>
        <p:spPr>
          <a:xfrm>
            <a:off x="8081210" y="5255828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77" name="pasted-image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5682" y="4632995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9350" y="4632995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1358"/>
          <p:cNvSpPr/>
          <p:nvPr/>
        </p:nvSpPr>
        <p:spPr>
          <a:xfrm>
            <a:off x="6390965" y="4533324"/>
            <a:ext cx="1076260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82" name="Shape 1361"/>
          <p:cNvSpPr/>
          <p:nvPr/>
        </p:nvSpPr>
        <p:spPr>
          <a:xfrm>
            <a:off x="7586616" y="4533324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83" name="pasted-image.pdf"/>
          <p:cNvPicPr>
            <a:picLocks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20532180" flipH="1">
            <a:off x="8233218" y="4964893"/>
            <a:ext cx="103583" cy="41908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1363"/>
          <p:cNvSpPr/>
          <p:nvPr/>
        </p:nvSpPr>
        <p:spPr>
          <a:xfrm flipV="1">
            <a:off x="8341248" y="5040435"/>
            <a:ext cx="524465" cy="113973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87" name="Shape 1366"/>
          <p:cNvSpPr/>
          <p:nvPr/>
        </p:nvSpPr>
        <p:spPr>
          <a:xfrm>
            <a:off x="7990348" y="5011473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cxnSp>
        <p:nvCxnSpPr>
          <p:cNvPr id="4103" name="Connector: Curved 4102"/>
          <p:cNvCxnSpPr>
            <a:stCxn id="87" idx="1"/>
            <a:endCxn id="75" idx="7"/>
          </p:cNvCxnSpPr>
          <p:nvPr/>
        </p:nvCxnSpPr>
        <p:spPr>
          <a:xfrm rot="16200000" flipH="1" flipV="1">
            <a:off x="7354265" y="4566893"/>
            <a:ext cx="191503" cy="1127418"/>
          </a:xfrm>
          <a:prstGeom prst="curvedConnector3">
            <a:avLst>
              <a:gd name="adj1" fmla="val -528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Curved 99"/>
          <p:cNvCxnSpPr>
            <a:stCxn id="75" idx="5"/>
            <a:endCxn id="76" idx="4"/>
          </p:cNvCxnSpPr>
          <p:nvPr/>
        </p:nvCxnSpPr>
        <p:spPr>
          <a:xfrm rot="16200000" flipH="1">
            <a:off x="7485550" y="4739983"/>
            <a:ext cx="76228" cy="1274718"/>
          </a:xfrm>
          <a:prstGeom prst="curvedConnector3">
            <a:avLst>
              <a:gd name="adj1" fmla="val 28743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hape 1371"/>
          <p:cNvSpPr/>
          <p:nvPr/>
        </p:nvSpPr>
        <p:spPr>
          <a:xfrm>
            <a:off x="2657595" y="2920315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sp>
        <p:nvSpPr>
          <p:cNvPr id="109" name="Shape 1329"/>
          <p:cNvSpPr/>
          <p:nvPr/>
        </p:nvSpPr>
        <p:spPr>
          <a:xfrm>
            <a:off x="2070285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pic>
        <p:nvPicPr>
          <p:cNvPr id="80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10819" y="2664180"/>
            <a:ext cx="214313" cy="22225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1372"/>
          <p:cNvSpPr/>
          <p:nvPr/>
        </p:nvSpPr>
        <p:spPr>
          <a:xfrm>
            <a:off x="4227891" y="3253489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pic>
        <p:nvPicPr>
          <p:cNvPr id="88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85085" y="3505850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335"/>
          <p:cNvSpPr/>
          <p:nvPr/>
        </p:nvSpPr>
        <p:spPr>
          <a:xfrm>
            <a:off x="5206256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05" name="Shape 1338"/>
          <p:cNvSpPr/>
          <p:nvPr/>
        </p:nvSpPr>
        <p:spPr>
          <a:xfrm>
            <a:off x="3640747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pic>
        <p:nvPicPr>
          <p:cNvPr id="106" name="pasted-image.pd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8444" y="3080390"/>
            <a:ext cx="214313" cy="2778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1" name="Shape 1341"/>
          <p:cNvSpPr/>
          <p:nvPr/>
        </p:nvSpPr>
        <p:spPr>
          <a:xfrm>
            <a:off x="4026760" y="525582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92" name="Shape 1342"/>
          <p:cNvSpPr/>
          <p:nvPr/>
        </p:nvSpPr>
        <p:spPr>
          <a:xfrm>
            <a:off x="3931933" y="4892246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93" name="Shape 1343"/>
          <p:cNvSpPr/>
          <p:nvPr/>
        </p:nvSpPr>
        <p:spPr>
          <a:xfrm>
            <a:off x="5265322" y="4987522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94" name="pasted-image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8331" y="4632994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2000" y="4632994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1346"/>
          <p:cNvSpPr/>
          <p:nvPr/>
        </p:nvSpPr>
        <p:spPr>
          <a:xfrm>
            <a:off x="3473619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97" name="Shape 1373"/>
          <p:cNvSpPr/>
          <p:nvPr/>
        </p:nvSpPr>
        <p:spPr>
          <a:xfrm>
            <a:off x="4092064" y="4784785"/>
            <a:ext cx="1211056" cy="21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98" name="Shape 1374"/>
          <p:cNvSpPr/>
          <p:nvPr/>
        </p:nvSpPr>
        <p:spPr>
          <a:xfrm>
            <a:off x="4189856" y="5137734"/>
            <a:ext cx="1109604" cy="30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99" name="Shape 1349"/>
          <p:cNvSpPr/>
          <p:nvPr/>
        </p:nvSpPr>
        <p:spPr>
          <a:xfrm>
            <a:off x="4669263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101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698722">
            <a:off x="3818728" y="4890678"/>
            <a:ext cx="108874" cy="62459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351"/>
          <p:cNvSpPr/>
          <p:nvPr/>
        </p:nvSpPr>
        <p:spPr>
          <a:xfrm flipV="1">
            <a:off x="3342532" y="5210915"/>
            <a:ext cx="507422" cy="117616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124" name="Shape 1298"/>
          <p:cNvSpPr/>
          <p:nvPr/>
        </p:nvSpPr>
        <p:spPr>
          <a:xfrm>
            <a:off x="8603666" y="2932328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pic>
        <p:nvPicPr>
          <p:cNvPr id="125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56890" y="2676193"/>
            <a:ext cx="214313" cy="222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99"/>
          <p:cNvSpPr/>
          <p:nvPr/>
        </p:nvSpPr>
        <p:spPr>
          <a:xfrm>
            <a:off x="7035681" y="3265498"/>
            <a:ext cx="925719" cy="184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pic>
        <p:nvPicPr>
          <p:cNvPr id="127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2875" y="3517864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85"/>
          <p:cNvSpPr/>
          <p:nvPr/>
        </p:nvSpPr>
        <p:spPr>
          <a:xfrm>
            <a:off x="8018894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64682" y="3080391"/>
            <a:ext cx="238127" cy="2778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2" name="Shape 1288"/>
          <p:cNvSpPr/>
          <p:nvPr/>
        </p:nvSpPr>
        <p:spPr>
          <a:xfrm>
            <a:off x="9594082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sp>
        <p:nvSpPr>
          <p:cNvPr id="135" name="Shape 1291"/>
          <p:cNvSpPr/>
          <p:nvPr/>
        </p:nvSpPr>
        <p:spPr>
          <a:xfrm>
            <a:off x="6443584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sp>
        <p:nvSpPr>
          <p:cNvPr id="111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59531" tIns="59531" rIns="59531" bIns="59531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Cycle Consistency Loss</a:t>
            </a:r>
            <a:endParaRPr lang="en-US" sz="48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67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6398804" y="5709255"/>
                <a:ext cx="2532681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667">
                                  <a:latin typeface="Cambria Math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667">
                                      <a:latin typeface="Cambria Math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667">
                                          <a:latin typeface="Cambria Math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667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04" y="5709255"/>
                <a:ext cx="2532681" cy="60901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pasted-image.pdf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41239" y="3190171"/>
            <a:ext cx="187803" cy="168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image.pdf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75859" y="3087493"/>
            <a:ext cx="190500" cy="270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asted-image.pdf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13186" y="3174998"/>
            <a:ext cx="190500" cy="25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asted-image.pdf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63684" y="3079750"/>
            <a:ext cx="190500" cy="34925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19" name="Straight Arrow Connector 118"/>
          <p:cNvCxnSpPr/>
          <p:nvPr/>
        </p:nvCxnSpPr>
        <p:spPr>
          <a:xfrm>
            <a:off x="3905600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8283686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099132" y="6408853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1422847" y="4920096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p:sp>
        <p:nvSpPr>
          <p:cNvPr id="71" name="TextBox 70"/>
          <p:cNvSpPr txBox="1"/>
          <p:nvPr/>
        </p:nvSpPr>
        <p:spPr>
          <a:xfrm>
            <a:off x="8939625" y="4705227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7594133" y="3943585"/>
                <a:ext cx="1590435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G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33" y="3943585"/>
                <a:ext cx="1590435" cy="50276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-12811" y="6408853"/>
            <a:ext cx="7208241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33" dirty="0"/>
              <a:t>See</a:t>
            </a:r>
            <a:r>
              <a:rPr lang="zh-CN" altLang="en-US" sz="2333" dirty="0"/>
              <a:t> </a:t>
            </a:r>
            <a:r>
              <a:rPr lang="en-US" altLang="zh-CN" sz="2333" dirty="0"/>
              <a:t>similar</a:t>
            </a:r>
            <a:r>
              <a:rPr lang="zh-CN" altLang="en-US" sz="2333" dirty="0"/>
              <a:t> </a:t>
            </a:r>
            <a:r>
              <a:rPr lang="en-US" altLang="zh-CN" sz="2333" dirty="0"/>
              <a:t>formulations</a:t>
            </a:r>
            <a:r>
              <a:rPr lang="zh-CN" altLang="en-US" sz="2333" dirty="0"/>
              <a:t> </a:t>
            </a:r>
            <a:r>
              <a:rPr lang="en-US" altLang="zh-CN" sz="2333" dirty="0"/>
              <a:t>[Yi</a:t>
            </a:r>
            <a:r>
              <a:rPr lang="zh-CN" altLang="en-US" sz="2333" dirty="0"/>
              <a:t>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</a:t>
            </a:r>
            <a:r>
              <a:rPr lang="zh-CN" altLang="en-US" sz="2333" dirty="0"/>
              <a:t> </a:t>
            </a:r>
            <a:r>
              <a:rPr lang="en-US" altLang="zh-CN" sz="2333" dirty="0"/>
              <a:t>2017],</a:t>
            </a:r>
            <a:r>
              <a:rPr lang="zh-CN" altLang="en-US" sz="2333" dirty="0"/>
              <a:t> </a:t>
            </a:r>
            <a:r>
              <a:rPr lang="en-US" altLang="zh-CN" sz="2333" dirty="0"/>
              <a:t>[Kim</a:t>
            </a:r>
            <a:r>
              <a:rPr lang="zh-CN" altLang="en-US" sz="2333" dirty="0"/>
              <a:t>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</a:t>
            </a:r>
            <a:r>
              <a:rPr lang="zh-CN" altLang="en-US" sz="2333" dirty="0"/>
              <a:t> </a:t>
            </a:r>
            <a:r>
              <a:rPr lang="en-US" altLang="zh-CN" sz="2333" dirty="0"/>
              <a:t>2017]</a:t>
            </a:r>
            <a:r>
              <a:rPr lang="zh-CN" altLang="en-US" sz="2333" dirty="0"/>
              <a:t> </a:t>
            </a:r>
            <a:endParaRPr lang="en-US" sz="2333" dirty="0"/>
          </a:p>
        </p:txBody>
      </p:sp>
    </p:spTree>
    <p:extLst>
      <p:ext uri="{BB962C8B-B14F-4D97-AF65-F5344CB8AC3E}">
        <p14:creationId xmlns:p14="http://schemas.microsoft.com/office/powerpoint/2010/main" val="3155797681"/>
      </p:ext>
    </p:extLst>
  </p:cSld>
  <p:clrMapOvr>
    <a:masterClrMapping/>
  </p:clrMapOvr>
  <p:transition spd="med" advTm="4117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33F0-4E08-4D52-90D4-5F496BF9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Cycle Consistency Loss</a:t>
            </a:r>
            <a:endParaRPr lang="en-US" sz="4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6C6370-D6D1-420C-A42A-67E4781843BF}"/>
                  </a:ext>
                </a:extLst>
              </p:cNvPr>
              <p:cNvSpPr/>
              <p:nvPr/>
            </p:nvSpPr>
            <p:spPr>
              <a:xfrm>
                <a:off x="625151" y="2277433"/>
                <a:ext cx="10941698" cy="2513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a:fld id="{825F15A7-03F4-43D7-82C5-3E23DA2F108C}" type="mathplaceholder"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.</a:t>
                    </a:fld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a:fld id="{825F15A7-03F4-43D7-82C5-3E23DA2F108C}" type="mathplaceholder"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.</a:t>
                    </a:fld>
                  </m:oMath>
                </a14:m>
                <a:endParaRPr lang="en-US" dirty="0"/>
              </a:p>
              <a:p>
                <a:pPr algn="ctr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𝑐𝑦𝑐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6C6370-D6D1-420C-A42A-67E478184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1" y="2277433"/>
                <a:ext cx="10941698" cy="2513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8362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E63B-8356-49B0-BCDA-0A5E9EEB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GANs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E0C9-4811-4ECF-8B2B-9223B046D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Introduction to GANs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Training problem of GANs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Solutions to the training issues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1866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0B12-4824-4510-BC36-72FF3C1A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Cycle-Consistent GANs 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E104-3FD4-4A35-B4C2-6403B12E8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Framework</a:t>
            </a:r>
          </a:p>
          <a:p>
            <a:pPr lvl="1"/>
            <a:endParaRPr lang="en-US" sz="4000" dirty="0"/>
          </a:p>
          <a:p>
            <a:pPr marL="457200" lvl="1" indent="0">
              <a:buNone/>
            </a:pPr>
            <a:endParaRPr lang="en-US" sz="4000" dirty="0"/>
          </a:p>
          <a:p>
            <a:r>
              <a:rPr lang="en-US" sz="4000" dirty="0">
                <a:solidFill>
                  <a:schemeClr val="accent1"/>
                </a:solidFill>
              </a:rPr>
              <a:t>Examples and Applications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Failure Case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5037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Collection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7" y="1268760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227" y="1268761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089073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68761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227" y="4089073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" name="Shape 129"/>
          <p:cNvSpPr/>
          <p:nvPr/>
        </p:nvSpPr>
        <p:spPr>
          <a:xfrm>
            <a:off x="641745" y="3689547"/>
            <a:ext cx="2633942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ts val="2000"/>
              </a:lnSpc>
            </a:pPr>
            <a:r>
              <a:rPr lang="en-US" sz="2667" b="0" dirty="0">
                <a:latin typeface="+mj-lt"/>
              </a:rPr>
              <a:t>Photograph</a:t>
            </a:r>
          </a:p>
          <a:p>
            <a:pPr algn="ctr">
              <a:lnSpc>
                <a:spcPts val="2000"/>
              </a:lnSpc>
            </a:pPr>
            <a:r>
              <a:rPr lang="en-US" sz="2667" b="0" dirty="0">
                <a:latin typeface="+mj-lt"/>
              </a:rPr>
              <a:t>@ Alexei </a:t>
            </a:r>
            <a:r>
              <a:rPr lang="en-US" sz="2667" b="0" dirty="0" err="1">
                <a:latin typeface="+mj-lt"/>
              </a:rPr>
              <a:t>Efros</a:t>
            </a:r>
            <a:endParaRPr sz="2667" b="0" dirty="0">
              <a:latin typeface="+mj-lt"/>
            </a:endParaRPr>
          </a:p>
        </p:txBody>
      </p:sp>
      <p:sp>
        <p:nvSpPr>
          <p:cNvPr id="15" name="Shape 129"/>
          <p:cNvSpPr/>
          <p:nvPr/>
        </p:nvSpPr>
        <p:spPr>
          <a:xfrm>
            <a:off x="5108757" y="3538882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Monet</a:t>
            </a:r>
            <a:endParaRPr sz="2667" b="0" dirty="0">
              <a:latin typeface="+mj-lt"/>
            </a:endParaRPr>
          </a:p>
        </p:txBody>
      </p:sp>
      <p:sp>
        <p:nvSpPr>
          <p:cNvPr id="19" name="Shape 129"/>
          <p:cNvSpPr/>
          <p:nvPr/>
        </p:nvSpPr>
        <p:spPr>
          <a:xfrm>
            <a:off x="9053983" y="3538882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Van Gogh</a:t>
            </a:r>
            <a:endParaRPr sz="2667" b="0" dirty="0">
              <a:latin typeface="+mj-lt"/>
            </a:endParaRPr>
          </a:p>
        </p:txBody>
      </p:sp>
      <p:sp>
        <p:nvSpPr>
          <p:cNvPr id="20" name="Shape 129"/>
          <p:cNvSpPr/>
          <p:nvPr/>
        </p:nvSpPr>
        <p:spPr>
          <a:xfrm>
            <a:off x="5094645" y="6300669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Cezanne</a:t>
            </a:r>
            <a:endParaRPr sz="2667" b="0" dirty="0">
              <a:latin typeface="+mj-lt"/>
            </a:endParaRPr>
          </a:p>
        </p:txBody>
      </p:sp>
      <p:sp>
        <p:nvSpPr>
          <p:cNvPr id="21" name="Shape 129"/>
          <p:cNvSpPr/>
          <p:nvPr/>
        </p:nvSpPr>
        <p:spPr>
          <a:xfrm>
            <a:off x="9039872" y="6328064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Ukiyo-e</a:t>
            </a:r>
            <a:endParaRPr sz="2667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2962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42" y="3729034"/>
            <a:ext cx="4107180" cy="296837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642" y="3729034"/>
            <a:ext cx="4107180" cy="296837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247" y="368660"/>
            <a:ext cx="4104289" cy="32461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2" name="pasted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247" y="368660"/>
            <a:ext cx="4104289" cy="32461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" name="Picture 26" descr="http://people.eecs.berkeley.edu/~taesung_park/up2p_results/summer2winter_yosemite/summer2winter_yosemite_256_final/latest_test/images/real_A/2012-05-17%2013:40:4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66392"/>
            <a:ext cx="4876135" cy="32426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http://people.eecs.berkeley.edu/~taesung_park/up2p_results/summer2winter_yosemite/summer2winter_yosemite_256_final/latest_test/images/fake_B/2012-05-17%2013:40:4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66392"/>
            <a:ext cx="4876134" cy="32426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http://people.eecs.berkeley.edu/~taesung_park/up2p_results/summer2winter_yosemite/summer2winter_yosemite_256_final/latest_test/images/real_B/2014-07-19%2016:10:1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729034"/>
            <a:ext cx="4876800" cy="29683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ttp://people.eecs.berkeley.edu/~taesung_park/up2p_results/summer2winter_yosemite/summer2winter_yosemite_256_final/latest_test/images/fake_A/2014-07-19%2016:10:1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93" y="3729034"/>
            <a:ext cx="4876134" cy="29683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11" y="950976"/>
            <a:ext cx="4956047" cy="495604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6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11" y="950976"/>
            <a:ext cx="4956047" cy="495604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7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948536"/>
            <a:ext cx="4960928" cy="4960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8" name="pasted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948536"/>
            <a:ext cx="4960928" cy="4960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50723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5" grpId="0" animBg="1" advAuto="0"/>
      <p:bldP spid="4236" grpId="0" animBg="1" advAuto="0"/>
      <p:bldP spid="4238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5" name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33" y="1363954"/>
            <a:ext cx="4956047" cy="41300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6" name="pasted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33" y="1363954"/>
            <a:ext cx="4956047" cy="41300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7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1361920"/>
            <a:ext cx="4960928" cy="4134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8" name="pasted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1361920"/>
            <a:ext cx="4960928" cy="41341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136819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5" grpId="0" animBg="1" advAuto="0"/>
      <p:bldP spid="4236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Photo</a:t>
            </a:r>
            <a:r>
              <a:rPr lang="zh-CN" altLang="en-US" dirty="0"/>
              <a:t> </a:t>
            </a:r>
            <a:r>
              <a:rPr lang="en-US" altLang="zh-CN" dirty="0"/>
              <a:t>Enhancement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86" y="1310271"/>
            <a:ext cx="8811228" cy="4438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681" y="5720397"/>
            <a:ext cx="11594136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WESPE</a:t>
            </a:r>
            <a:r>
              <a:rPr lang="en-US" altLang="zh-CN" sz="2667" dirty="0"/>
              <a:t>:</a:t>
            </a:r>
            <a:r>
              <a:rPr lang="zh-CN" altLang="en-US" sz="2667" dirty="0"/>
              <a:t> </a:t>
            </a:r>
            <a:r>
              <a:rPr lang="en-US" sz="2667" dirty="0"/>
              <a:t>Weakly Supervised Photo Enhancer for Digital Cameras</a:t>
            </a:r>
            <a:r>
              <a:rPr lang="en-US" altLang="zh-CN" sz="2667" dirty="0"/>
              <a:t>.</a:t>
            </a:r>
            <a:r>
              <a:rPr lang="zh-CN" altLang="en-US" sz="2667" dirty="0"/>
              <a:t> </a:t>
            </a:r>
            <a:r>
              <a:rPr lang="en-US" altLang="zh-CN" sz="2667" dirty="0" err="1"/>
              <a:t>arXiv</a:t>
            </a:r>
            <a:r>
              <a:rPr lang="zh-CN" altLang="en-US" sz="2667" dirty="0"/>
              <a:t> </a:t>
            </a:r>
            <a:r>
              <a:rPr lang="cs-CZ" altLang="zh-CN" sz="2667" dirty="0"/>
              <a:t>1709.01118</a:t>
            </a:r>
          </a:p>
          <a:p>
            <a:r>
              <a:rPr lang="cs-CZ" sz="2667" dirty="0"/>
              <a:t>AndreD Ignatov, NikolaD KobDshev, Kenneth VanhoeD, Radu Timofte, Luc Van Gool</a:t>
            </a:r>
            <a:endParaRPr lang="en-US" altLang="zh-CN" sz="2667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24" y="1310271"/>
            <a:ext cx="8862152" cy="44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0B12-4824-4510-BC36-72FF3C1A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Cycle-Consistent GANs 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E104-3FD4-4A35-B4C2-6403B12E8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Framework</a:t>
            </a:r>
          </a:p>
          <a:p>
            <a:pPr lvl="1"/>
            <a:endParaRPr lang="en-US" sz="4000" dirty="0"/>
          </a:p>
          <a:p>
            <a:pPr marL="457200" lvl="1" indent="0">
              <a:buNone/>
            </a:pPr>
            <a:endParaRPr lang="en-US" sz="4000" dirty="0"/>
          </a:p>
          <a:p>
            <a:r>
              <a:rPr lang="en-US" sz="4000" dirty="0"/>
              <a:t>Examples and Applications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>
                <a:solidFill>
                  <a:schemeClr val="accent1"/>
                </a:solidFill>
              </a:rPr>
              <a:t>Failure Case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65651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676"/>
          <a:stretch/>
        </p:blipFill>
        <p:spPr>
          <a:xfrm>
            <a:off x="215347" y="200512"/>
            <a:ext cx="4380487" cy="66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07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7" y="200512"/>
            <a:ext cx="8880987" cy="66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8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D286-B986-4107-8EA9-F1176928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59" y="968727"/>
            <a:ext cx="8704084" cy="43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3A10-DBBC-4535-8CA6-7A97D21E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A021E-138A-41D8-90DD-95C74372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Generative</a:t>
            </a:r>
          </a:p>
          <a:p>
            <a:pPr lvl="1"/>
            <a:r>
              <a:rPr lang="en-US" dirty="0"/>
              <a:t>Learn a generative model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Adversarial</a:t>
            </a:r>
          </a:p>
          <a:p>
            <a:pPr lvl="1"/>
            <a:r>
              <a:rPr lang="en-US" dirty="0"/>
              <a:t>Trained in an adversarial setting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Networks</a:t>
            </a:r>
          </a:p>
          <a:p>
            <a:pPr lvl="1"/>
            <a:r>
              <a:rPr lang="en-US" dirty="0"/>
              <a:t>Use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170816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0B12-4824-4510-BC36-72FF3C1A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E104-3FD4-4A35-B4C2-6403B12E8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7632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Difference between GAN and Cycle-GAN</a:t>
            </a:r>
          </a:p>
          <a:p>
            <a:pPr lvl="1"/>
            <a:r>
              <a:rPr lang="en-US" sz="2800" dirty="0"/>
              <a:t>GAN involves only one generator and one discriminator, while Cycle-GAN involves two generators and two discriminators.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GAN generates samples from random noise, while Cycle-GAN transfers real images from one domain to another domain. 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0469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6A9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mage result for q &amp; a">
            <a:extLst>
              <a:ext uri="{FF2B5EF4-FFF2-40B4-BE49-F238E27FC236}">
                <a16:creationId xmlns:a16="http://schemas.microsoft.com/office/drawing/2014/main" id="{517D18D8-106A-43AC-827A-41EA0167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67" y="1817655"/>
            <a:ext cx="6129045" cy="32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6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7ECD-DA57-4A81-84C1-4D3AD486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Why Generative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D0FD1-EDF5-4BFD-8C63-777AE8AA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We’ve only seen discriminative models so far</a:t>
            </a:r>
          </a:p>
          <a:p>
            <a:pPr lvl="1"/>
            <a:r>
              <a:rPr lang="en-US" dirty="0"/>
              <a:t>Given an image X, predict a label Y</a:t>
            </a:r>
          </a:p>
          <a:p>
            <a:pPr lvl="1"/>
            <a:r>
              <a:rPr lang="en-US" dirty="0"/>
              <a:t>Estimates P(Y|X)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Discriminative models have several key limitations</a:t>
            </a:r>
          </a:p>
          <a:p>
            <a:pPr lvl="1"/>
            <a:r>
              <a:rPr lang="en-US" dirty="0"/>
              <a:t>Can’t model P(X), i.e. the probability of seeing a certain image</a:t>
            </a:r>
          </a:p>
          <a:p>
            <a:pPr lvl="1"/>
            <a:r>
              <a:rPr lang="en-US" dirty="0"/>
              <a:t>Thus, can’t sample from P(X), i.e. </a:t>
            </a:r>
            <a:r>
              <a:rPr lang="en-US" dirty="0">
                <a:solidFill>
                  <a:srgbClr val="FF0000"/>
                </a:solidFill>
              </a:rPr>
              <a:t>can’t generate new images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Generative models cope with all above</a:t>
            </a:r>
          </a:p>
          <a:p>
            <a:pPr lvl="1"/>
            <a:r>
              <a:rPr lang="en-US" dirty="0"/>
              <a:t>Can model p(X)</a:t>
            </a:r>
          </a:p>
          <a:p>
            <a:pPr lvl="1"/>
            <a:r>
              <a:rPr lang="en-US" dirty="0"/>
              <a:t>Can generate new images</a:t>
            </a: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1165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E4CD-499E-4D54-9F50-1AD19E50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Magic of GANs</a:t>
            </a:r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FBE0B1F-605F-4318-8C2B-52331FCA9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0" r="379" b="7391"/>
          <a:stretch/>
        </p:blipFill>
        <p:spPr>
          <a:xfrm>
            <a:off x="0" y="1385586"/>
            <a:ext cx="12192000" cy="54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7C3C-8650-49CA-9609-0B9D2BB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GAN’s Architecture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FF626E-7424-4441-BCC4-839F74550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012" r="-32" b="8118"/>
          <a:stretch/>
        </p:blipFill>
        <p:spPr>
          <a:xfrm>
            <a:off x="574876" y="1455235"/>
            <a:ext cx="11042248" cy="52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23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0A41-D3C4-4F1E-8D3D-7802BABD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GAN’s Formulation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3BEAF6-2591-49A1-987E-640E6D67E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7" r="618" b="8208"/>
          <a:stretch/>
        </p:blipFill>
        <p:spPr>
          <a:xfrm>
            <a:off x="378107" y="1552609"/>
            <a:ext cx="11365094" cy="53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1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8428-7C1C-4868-9B25-F1F2E116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Training</a:t>
            </a:r>
            <a:r>
              <a:rPr lang="en-US" sz="4800" dirty="0"/>
              <a:t> </a:t>
            </a:r>
            <a:r>
              <a:rPr lang="en-US" sz="4800" b="1" dirty="0">
                <a:solidFill>
                  <a:srgbClr val="FF0000"/>
                </a:solidFill>
              </a:rPr>
              <a:t>Discriminator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D85232-5248-4D8E-8966-180F0405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4" b="8027"/>
          <a:stretch/>
        </p:blipFill>
        <p:spPr>
          <a:xfrm>
            <a:off x="0" y="1380554"/>
            <a:ext cx="12158433" cy="5477446"/>
          </a:xfrm>
          <a:prstGeom prst="rect">
            <a:avLst/>
          </a:prstGeom>
        </p:spPr>
      </p:pic>
      <p:sp>
        <p:nvSpPr>
          <p:cNvPr id="5" name="Shape 149">
            <a:extLst>
              <a:ext uri="{FF2B5EF4-FFF2-40B4-BE49-F238E27FC236}">
                <a16:creationId xmlns:a16="http://schemas.microsoft.com/office/drawing/2014/main" id="{050E5676-708F-4FC3-8A8B-813B91039E26}"/>
              </a:ext>
            </a:extLst>
          </p:cNvPr>
          <p:cNvSpPr/>
          <p:nvPr/>
        </p:nvSpPr>
        <p:spPr>
          <a:xfrm>
            <a:off x="4605189" y="1571125"/>
            <a:ext cx="7371183" cy="467920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184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9|4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1040</Words>
  <Application>Microsoft Office PowerPoint</Application>
  <PresentationFormat>Widescreen</PresentationFormat>
  <Paragraphs>278</Paragraphs>
  <Slides>41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Adobe Clean</vt:lpstr>
      <vt:lpstr>Arial</vt:lpstr>
      <vt:lpstr>Calibri</vt:lpstr>
      <vt:lpstr>Calibri Light</vt:lpstr>
      <vt:lpstr>Cambria Math</vt:lpstr>
      <vt:lpstr>Office Theme</vt:lpstr>
      <vt:lpstr>Generative Adversarial Networks and Cycle-GANs</vt:lpstr>
      <vt:lpstr>Outline</vt:lpstr>
      <vt:lpstr>GANs Outline</vt:lpstr>
      <vt:lpstr>GANs</vt:lpstr>
      <vt:lpstr>Why Generative models?</vt:lpstr>
      <vt:lpstr>Magic of GANs</vt:lpstr>
      <vt:lpstr>GAN’s Architecture</vt:lpstr>
      <vt:lpstr>GAN’s Formulation</vt:lpstr>
      <vt:lpstr>Training Discriminator</vt:lpstr>
      <vt:lpstr>Training Generator</vt:lpstr>
      <vt:lpstr>PowerPoint Presentation</vt:lpstr>
      <vt:lpstr>GANs Outline</vt:lpstr>
      <vt:lpstr>Non-Convergence</vt:lpstr>
      <vt:lpstr>Non-Convergence</vt:lpstr>
      <vt:lpstr>Non-Convergence</vt:lpstr>
      <vt:lpstr>Non-Convergence</vt:lpstr>
      <vt:lpstr>GANs Outline</vt:lpstr>
      <vt:lpstr>Mode-Collapse</vt:lpstr>
      <vt:lpstr>GANs Outline</vt:lpstr>
      <vt:lpstr>Solutions to address these training issues</vt:lpstr>
      <vt:lpstr>Outline</vt:lpstr>
      <vt:lpstr>Cycle-Consistent GANs Outlines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Cycle Consistency Loss</vt:lpstr>
      <vt:lpstr>Cycle-Consistent GANs Outlines</vt:lpstr>
      <vt:lpstr>Collection Style Transfer</vt:lpstr>
      <vt:lpstr>PowerPoint Presentation</vt:lpstr>
      <vt:lpstr>PowerPoint Presentation</vt:lpstr>
      <vt:lpstr>PowerPoint Presentation</vt:lpstr>
      <vt:lpstr>Photo Enhancement</vt:lpstr>
      <vt:lpstr>Cycle-Consistent GANs Outlines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 and Cycle-GANs</dc:title>
  <dc:creator>Lecheng Zheng</dc:creator>
  <cp:lastModifiedBy>Lecheng Zheng</cp:lastModifiedBy>
  <cp:revision>32</cp:revision>
  <dcterms:created xsi:type="dcterms:W3CDTF">2019-09-23T21:29:38Z</dcterms:created>
  <dcterms:modified xsi:type="dcterms:W3CDTF">2019-10-02T03:48:35Z</dcterms:modified>
</cp:coreProperties>
</file>